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8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83" r:id="rId17"/>
    <p:sldId id="270" r:id="rId18"/>
    <p:sldId id="284" r:id="rId19"/>
    <p:sldId id="285" r:id="rId20"/>
    <p:sldId id="271" r:id="rId21"/>
    <p:sldId id="272" r:id="rId22"/>
    <p:sldId id="273" r:id="rId23"/>
    <p:sldId id="274" r:id="rId24"/>
    <p:sldId id="286" r:id="rId25"/>
    <p:sldId id="275" r:id="rId26"/>
    <p:sldId id="287" r:id="rId27"/>
    <p:sldId id="276" r:id="rId28"/>
    <p:sldId id="277" r:id="rId29"/>
    <p:sldId id="278" r:id="rId30"/>
    <p:sldId id="279" r:id="rId31"/>
    <p:sldId id="280" r:id="rId32"/>
    <p:sldId id="281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11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D200B3F0-A9BC-48CE-8EB6-ECE965069900}" type="datetimeFigureOut">
              <a:rPr lang="en-US" dirty="0"/>
              <a:pPr/>
              <a:t>6/25/2014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9FFFF-3106-4DDB-AA62-0C80862170D6}" type="datetimeFigureOut">
              <a:rPr lang="en-US" dirty="0"/>
              <a:t>6/25/2014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38B7-AE95-4DC8-9A51-7A71F545B098}" type="datetimeFigureOut">
              <a:rPr lang="en-US" dirty="0"/>
              <a:t>6/25/2014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EC2B-8188-4AC2-9F0D-8D09C51D505A}" type="datetimeFigureOut">
              <a:rPr lang="en-US" dirty="0"/>
              <a:t>6/25/2014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2B75E-944F-430B-BE5F-C69FA8823C04}" type="datetimeFigureOut">
              <a:rPr lang="en-US" dirty="0"/>
              <a:t>6/25/2014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E0DC7-7F53-471C-A711-B3DA6F2535F3}" type="datetimeFigureOut">
              <a:rPr lang="en-US" dirty="0"/>
              <a:t>6/25/2014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F4C9D-4618-451D-80C1-6A376BB42AB4}" type="datetimeFigureOut">
              <a:rPr lang="en-US" dirty="0"/>
              <a:t>6/25/2014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D2318-CE40-42F6-962A-4C6D6CF697DB}" type="datetimeFigureOut">
              <a:rPr lang="en-US" dirty="0"/>
              <a:t>6/25/2014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6AC1-EB7F-4BEF-90D9-5764B50DAF8A}" type="datetimeFigureOut">
              <a:rPr lang="en-US" dirty="0"/>
              <a:t>6/25/2014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0712A-F861-4AB0-A754-4F5A2033CD4B}" type="datetimeFigureOut">
              <a:rPr lang="en-US" dirty="0"/>
              <a:t>6/25/2014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507B7-F2DC-4B2C-B14D-58A9766807A2}" type="datetimeFigureOut">
              <a:rPr lang="en-US" dirty="0"/>
              <a:t>6/25/2014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483D-5CB4-4842-8F2F-05D5276ACF63}" type="datetimeFigureOut">
              <a:rPr lang="en-US" dirty="0"/>
              <a:t>6/25/2014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CE32E-9DC0-47C8-A657-48F5C3E4A10B}" type="datetimeFigureOut">
              <a:rPr lang="en-US" dirty="0"/>
              <a:t>6/25/2014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5C0D-8C3A-4771-A43D-83937FC700D4}" type="datetimeFigureOut">
              <a:rPr lang="en-US" dirty="0"/>
              <a:t>6/25/2014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3D2D6-FCC2-425A-A4A7-8058E8C01CB1}" type="datetimeFigureOut">
              <a:rPr lang="en-US" dirty="0"/>
              <a:t>6/25/2014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F2683-E6E7-4CC3-9EEE-7854DD4F3545}" type="datetimeFigureOut">
              <a:rPr lang="en-US" dirty="0"/>
              <a:t>6/25/2014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0F81-B39D-4CBB-8BF3-5D6E395D0F72}" type="datetimeFigureOut">
              <a:rPr lang="en-US" dirty="0"/>
              <a:t>6/25/2014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64B320A-89BA-47B2-A525-92E8D10B06E4}" type="datetimeFigureOut">
              <a:rPr lang="en-US" dirty="0"/>
              <a:t>6/25/2014</a:t>
            </a:fld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b="1" dirty="0"/>
              <a:t>De fiets en het jaar van de mobiliteit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de fiets als mobiel erfgoed </a:t>
            </a:r>
            <a:r>
              <a:rPr lang="nl-NL" dirty="0" smtClean="0"/>
              <a:t>aan de hand van foto’s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00" y="597000"/>
            <a:ext cx="3175000" cy="129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97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711206" y="190500"/>
            <a:ext cx="3363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FF0000"/>
                </a:solidFill>
              </a:rPr>
              <a:t>Ca. </a:t>
            </a:r>
            <a:r>
              <a:rPr lang="nl-NL" sz="1400" dirty="0" smtClean="0">
                <a:solidFill>
                  <a:srgbClr val="FF0000"/>
                </a:solidFill>
              </a:rPr>
              <a:t>1940</a:t>
            </a:r>
            <a:r>
              <a:rPr lang="nl-NL" sz="1400" dirty="0" smtClean="0"/>
              <a:t> Bemelen</a:t>
            </a:r>
            <a:br>
              <a:rPr lang="nl-NL" sz="1400" dirty="0" smtClean="0"/>
            </a:br>
            <a:r>
              <a:rPr lang="nl-NL" sz="1400" dirty="0" smtClean="0"/>
              <a:t>De </a:t>
            </a:r>
            <a:r>
              <a:rPr lang="nl-NL" sz="1400" dirty="0"/>
              <a:t>bekende waterput bij de kerk</a:t>
            </a:r>
            <a:r>
              <a:rPr lang="nl-NL" sz="1400" dirty="0" smtClean="0"/>
              <a:t>.</a:t>
            </a:r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792" y="190500"/>
            <a:ext cx="4341523" cy="638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05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1808858" y="359148"/>
            <a:ext cx="66656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solidFill>
                  <a:srgbClr val="FF0000"/>
                </a:solidFill>
              </a:rPr>
              <a:t>1940</a:t>
            </a:r>
            <a:r>
              <a:rPr lang="nl-NL" sz="1400" dirty="0" smtClean="0"/>
              <a:t> Maastricht</a:t>
            </a:r>
            <a:br>
              <a:rPr lang="nl-NL" sz="1400" dirty="0" smtClean="0"/>
            </a:br>
            <a:r>
              <a:rPr lang="nl-NL" sz="1400" dirty="0" smtClean="0"/>
              <a:t>Inval </a:t>
            </a:r>
            <a:r>
              <a:rPr lang="nl-NL" sz="1400" dirty="0"/>
              <a:t>Duitsers hier bij de spoorwegovergang </a:t>
            </a:r>
            <a:r>
              <a:rPr lang="nl-NL" sz="1400" dirty="0" err="1"/>
              <a:t>Scharnerweg</a:t>
            </a:r>
            <a:r>
              <a:rPr lang="nl-NL" sz="1400" dirty="0"/>
              <a:t> </a:t>
            </a:r>
            <a:r>
              <a:rPr lang="nl-NL" sz="1400" dirty="0" smtClean="0"/>
              <a:t>(Later </a:t>
            </a:r>
            <a:r>
              <a:rPr lang="nl-NL" sz="1400" dirty="0"/>
              <a:t>komt hier de tunnel onder het </a:t>
            </a:r>
            <a:r>
              <a:rPr lang="nl-NL" sz="1400" dirty="0" smtClean="0"/>
              <a:t>spoor.)</a:t>
            </a:r>
            <a:endParaRPr lang="nl-NL" sz="1400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858" y="1340756"/>
            <a:ext cx="8456829" cy="524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85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1257301" y="337383"/>
            <a:ext cx="6665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solidFill>
                  <a:srgbClr val="FF0000"/>
                </a:solidFill>
              </a:rPr>
              <a:t>1950</a:t>
            </a:r>
            <a:r>
              <a:rPr lang="nl-NL" sz="1400" dirty="0" smtClean="0"/>
              <a:t> Maastricht</a:t>
            </a:r>
            <a:br>
              <a:rPr lang="nl-NL" sz="1400" dirty="0" smtClean="0"/>
            </a:br>
            <a:r>
              <a:rPr lang="nl-NL" sz="1400" dirty="0" smtClean="0"/>
              <a:t>Nieuwe </a:t>
            </a:r>
            <a:r>
              <a:rPr lang="nl-NL" sz="1400" dirty="0"/>
              <a:t>bakfietsen voor de MABRO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1" y="1030582"/>
            <a:ext cx="8566046" cy="554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90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490252" y="751114"/>
            <a:ext cx="187668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FF0000"/>
                </a:solidFill>
              </a:rPr>
              <a:t>Ca. 1950 </a:t>
            </a:r>
            <a:r>
              <a:rPr lang="nl-NL" sz="1400" dirty="0" smtClean="0"/>
              <a:t>Vaals</a:t>
            </a:r>
          </a:p>
          <a:p>
            <a:r>
              <a:rPr lang="nl-NL" sz="1400" dirty="0" smtClean="0"/>
              <a:t/>
            </a:r>
            <a:br>
              <a:rPr lang="nl-NL" sz="1400" dirty="0" smtClean="0"/>
            </a:br>
            <a:r>
              <a:rPr lang="nl-NL" sz="1400" dirty="0" smtClean="0"/>
              <a:t>Grensovergang </a:t>
            </a:r>
            <a:r>
              <a:rPr lang="nl-NL" sz="1400" dirty="0"/>
              <a:t>Nederland-Duitsland. Ook op de fiets vindt controle plaats.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933" y="751114"/>
            <a:ext cx="8001709" cy="583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98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1763487" y="546100"/>
            <a:ext cx="84600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FF0000"/>
                </a:solidFill>
              </a:rPr>
              <a:t>Ca. 1950 </a:t>
            </a:r>
            <a:r>
              <a:rPr lang="nl-NL" sz="1400" dirty="0" err="1"/>
              <a:t>Cadier</a:t>
            </a:r>
            <a:r>
              <a:rPr lang="nl-NL" sz="1400" dirty="0"/>
              <a:t> en </a:t>
            </a:r>
            <a:r>
              <a:rPr lang="nl-NL" sz="1400" dirty="0" smtClean="0"/>
              <a:t>Keer</a:t>
            </a:r>
            <a:br>
              <a:rPr lang="nl-NL" sz="1400" dirty="0" smtClean="0"/>
            </a:br>
            <a:r>
              <a:rPr lang="nl-NL" sz="1400" dirty="0" smtClean="0"/>
              <a:t>Op </a:t>
            </a:r>
            <a:r>
              <a:rPr lang="nl-NL" sz="1400" dirty="0"/>
              <a:t>weg naar de kermis in </a:t>
            </a:r>
            <a:r>
              <a:rPr lang="nl-NL" sz="1400" dirty="0" err="1"/>
              <a:t>Gronsveld</a:t>
            </a:r>
            <a:r>
              <a:rPr lang="nl-NL" sz="1400" dirty="0"/>
              <a:t>. De pastoor vond het maar niks. Het sociale leven in het dorp werd aangetast als men op de fiets  buiten het eigen dorp zijn vertier ging zoeken.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487" y="1420589"/>
            <a:ext cx="8054917" cy="532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5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2174551" y="373743"/>
            <a:ext cx="72172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solidFill>
                  <a:srgbClr val="FF0000"/>
                </a:solidFill>
              </a:rPr>
              <a:t>1956 </a:t>
            </a:r>
            <a:r>
              <a:rPr lang="nl-NL" sz="1400" dirty="0" smtClean="0"/>
              <a:t> Maastricht, Stationsplein</a:t>
            </a:r>
            <a:br>
              <a:rPr lang="nl-NL" sz="1400" dirty="0" smtClean="0"/>
            </a:br>
            <a:r>
              <a:rPr lang="nl-NL" sz="1400" dirty="0" smtClean="0"/>
              <a:t>De </a:t>
            </a:r>
            <a:r>
              <a:rPr lang="nl-NL" sz="1400" dirty="0"/>
              <a:t>fiets was toen ook al prominent aanwezig. Stallen van de fiets vond plaats  op de middenberm van de stationsstraat.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551" y="1213029"/>
            <a:ext cx="7848866" cy="5425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05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1969089" y="615043"/>
            <a:ext cx="7217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solidFill>
                  <a:srgbClr val="FF0000"/>
                </a:solidFill>
              </a:rPr>
              <a:t>1957</a:t>
            </a:r>
            <a:r>
              <a:rPr lang="nl-NL" sz="1400" dirty="0" smtClean="0"/>
              <a:t> Maastricht, </a:t>
            </a:r>
            <a:r>
              <a:rPr lang="nl-NL" sz="1400" dirty="0" err="1" smtClean="0"/>
              <a:t>Wijcker</a:t>
            </a:r>
            <a:r>
              <a:rPr lang="nl-NL" sz="1400" dirty="0" smtClean="0"/>
              <a:t> </a:t>
            </a:r>
            <a:r>
              <a:rPr lang="nl-NL" sz="1400" dirty="0"/>
              <a:t>Brugstraat </a:t>
            </a:r>
            <a:endParaRPr lang="nl-NL" sz="1400" dirty="0" smtClean="0"/>
          </a:p>
          <a:p>
            <a:r>
              <a:rPr lang="nl-NL" sz="1400" dirty="0" smtClean="0"/>
              <a:t>waar </a:t>
            </a:r>
            <a:r>
              <a:rPr lang="nl-NL" sz="1400" dirty="0"/>
              <a:t>alle soorten verkeer zich </a:t>
            </a:r>
            <a:r>
              <a:rPr lang="nl-NL" sz="1400" dirty="0" smtClean="0"/>
              <a:t>doorheen begeven</a:t>
            </a:r>
            <a:endParaRPr lang="nl-NL" sz="1400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089" y="1295400"/>
            <a:ext cx="7935324" cy="523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78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2032824" y="665843"/>
            <a:ext cx="75556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solidFill>
                  <a:srgbClr val="FF0000"/>
                </a:solidFill>
              </a:rPr>
              <a:t>1958</a:t>
            </a:r>
            <a:r>
              <a:rPr lang="nl-NL" sz="1400" dirty="0" smtClean="0"/>
              <a:t> Maastricht, </a:t>
            </a:r>
            <a:r>
              <a:rPr lang="nl-NL" sz="1400" dirty="0"/>
              <a:t>Spoorwegovergang </a:t>
            </a:r>
            <a:r>
              <a:rPr lang="nl-NL" sz="1400" dirty="0" err="1" smtClean="0"/>
              <a:t>Scharnerweg</a:t>
            </a:r>
            <a:r>
              <a:rPr lang="nl-NL" sz="1400" dirty="0"/>
              <a:t/>
            </a:r>
            <a:br>
              <a:rPr lang="nl-NL" sz="1400" dirty="0"/>
            </a:br>
            <a:r>
              <a:rPr lang="nl-NL" sz="1400" dirty="0" smtClean="0"/>
              <a:t>(hier </a:t>
            </a:r>
            <a:r>
              <a:rPr lang="nl-NL" sz="1400" dirty="0"/>
              <a:t>ligt nu de tunnel onder het spoor). De </a:t>
            </a:r>
            <a:r>
              <a:rPr lang="nl-NL" sz="1400" dirty="0" smtClean="0"/>
              <a:t>fiets is  </a:t>
            </a:r>
            <a:r>
              <a:rPr lang="nl-NL" sz="1400" dirty="0"/>
              <a:t>nog steeds een belangrijk vervoermiddel. De politieagent staat heel hoog voor het overzicht op de “rotonde”.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824" y="1538705"/>
            <a:ext cx="7555676" cy="510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61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2032825" y="576943"/>
            <a:ext cx="72172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FF0000"/>
                </a:solidFill>
              </a:rPr>
              <a:t>Ca. </a:t>
            </a:r>
            <a:r>
              <a:rPr lang="nl-NL" sz="1400" dirty="0" smtClean="0">
                <a:solidFill>
                  <a:srgbClr val="FF0000"/>
                </a:solidFill>
              </a:rPr>
              <a:t>1960 </a:t>
            </a:r>
            <a:r>
              <a:rPr lang="nl-NL" sz="1400" dirty="0" smtClean="0"/>
              <a:t>Maastricht</a:t>
            </a:r>
            <a:br>
              <a:rPr lang="nl-NL" sz="1400" dirty="0" smtClean="0"/>
            </a:br>
            <a:r>
              <a:rPr lang="nl-NL" sz="1400" dirty="0" smtClean="0"/>
              <a:t>Om </a:t>
            </a:r>
            <a:r>
              <a:rPr lang="nl-NL" sz="1400" dirty="0"/>
              <a:t>dan vervolgens via de  Maastrichter </a:t>
            </a:r>
            <a:r>
              <a:rPr lang="nl-NL" sz="1400" dirty="0" smtClean="0"/>
              <a:t>Brugstraat </a:t>
            </a:r>
            <a:r>
              <a:rPr lang="nl-NL" sz="1400" dirty="0"/>
              <a:t>de Sint Servaasbrug over te steken. 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825" y="1417514"/>
            <a:ext cx="8038276" cy="512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12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2032824" y="691243"/>
            <a:ext cx="7217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FF0000"/>
                </a:solidFill>
              </a:rPr>
              <a:t>1960</a:t>
            </a:r>
            <a:r>
              <a:rPr lang="nl-NL" sz="1400" dirty="0"/>
              <a:t> Maastricht, </a:t>
            </a:r>
            <a:r>
              <a:rPr lang="nl-NL" sz="1400" dirty="0" err="1"/>
              <a:t>Kommel</a:t>
            </a:r>
            <a:r>
              <a:rPr lang="nl-NL" sz="1400" dirty="0"/>
              <a:t>. </a:t>
            </a:r>
            <a:r>
              <a:rPr lang="nl-NL" sz="1400" dirty="0" smtClean="0"/>
              <a:t/>
            </a:r>
            <a:br>
              <a:rPr lang="nl-NL" sz="1400" dirty="0" smtClean="0"/>
            </a:br>
            <a:r>
              <a:rPr lang="nl-NL" sz="1400" dirty="0" smtClean="0"/>
              <a:t>Tegenwoordig </a:t>
            </a:r>
            <a:r>
              <a:rPr lang="nl-NL" sz="1400" dirty="0"/>
              <a:t>tellen we een paar huizen minder op de </a:t>
            </a:r>
            <a:r>
              <a:rPr lang="nl-NL" sz="1400" dirty="0" err="1"/>
              <a:t>Kommel</a:t>
            </a:r>
            <a:r>
              <a:rPr lang="nl-NL" sz="1400" dirty="0"/>
              <a:t>.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824" y="1454150"/>
            <a:ext cx="7959725" cy="508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30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437" y="1368424"/>
            <a:ext cx="7363506" cy="5385441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2611437" y="530561"/>
            <a:ext cx="54959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solidFill>
                  <a:srgbClr val="FF0000"/>
                </a:solidFill>
              </a:rPr>
              <a:t>1890</a:t>
            </a:r>
            <a:r>
              <a:rPr lang="nl-NL" sz="1400" dirty="0" smtClean="0"/>
              <a:t> Maastricht, </a:t>
            </a:r>
            <a:r>
              <a:rPr lang="nl-NL" sz="1400" dirty="0"/>
              <a:t>Sint </a:t>
            </a:r>
            <a:r>
              <a:rPr lang="nl-NL" sz="1400" dirty="0" smtClean="0"/>
              <a:t>Servaasbrug</a:t>
            </a:r>
            <a:r>
              <a:rPr lang="nl-NL" sz="1400" dirty="0"/>
              <a:t/>
            </a:r>
            <a:br>
              <a:rPr lang="nl-NL" sz="1400" dirty="0"/>
            </a:br>
            <a:r>
              <a:rPr lang="nl-NL" sz="1400" dirty="0" smtClean="0"/>
              <a:t>Fietstocht </a:t>
            </a:r>
            <a:r>
              <a:rPr lang="nl-NL" sz="1400" dirty="0"/>
              <a:t>van de sociëteit </a:t>
            </a:r>
            <a:r>
              <a:rPr lang="nl-NL" sz="1400" dirty="0" err="1" smtClean="0"/>
              <a:t>Momus</a:t>
            </a:r>
            <a:r>
              <a:rPr lang="nl-NL" sz="1400" dirty="0" smtClean="0"/>
              <a:t>,</a:t>
            </a:r>
          </a:p>
          <a:p>
            <a:r>
              <a:rPr lang="nl-NL" sz="1400" dirty="0" smtClean="0"/>
              <a:t>afdeling </a:t>
            </a:r>
            <a:r>
              <a:rPr lang="nl-NL" sz="1400" dirty="0"/>
              <a:t>voor de </a:t>
            </a:r>
            <a:r>
              <a:rPr lang="nl-NL" sz="1400" dirty="0" err="1" smtClean="0"/>
              <a:t>Vélopicède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6610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1739901" y="780143"/>
            <a:ext cx="7217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solidFill>
                  <a:srgbClr val="FF0000"/>
                </a:solidFill>
              </a:rPr>
              <a:t>1960 </a:t>
            </a:r>
            <a:r>
              <a:rPr lang="nl-NL" sz="1400" dirty="0" smtClean="0"/>
              <a:t>Maastricht</a:t>
            </a:r>
            <a:r>
              <a:rPr lang="nl-NL" sz="1400" dirty="0"/>
              <a:t>,</a:t>
            </a:r>
            <a:r>
              <a:rPr lang="nl-NL" sz="1400" dirty="0" smtClean="0"/>
              <a:t> Stationsstraat/Wilhelminasingel</a:t>
            </a:r>
          </a:p>
          <a:p>
            <a:r>
              <a:rPr lang="nl-NL" sz="1400" dirty="0" smtClean="0"/>
              <a:t>De kaarttafel</a:t>
            </a:r>
            <a:endParaRPr lang="nl-NL" sz="1400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901" y="1430337"/>
            <a:ext cx="7927124" cy="518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85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1313823" y="729343"/>
            <a:ext cx="7217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FF0000"/>
                </a:solidFill>
              </a:rPr>
              <a:t>Ca. </a:t>
            </a:r>
            <a:r>
              <a:rPr lang="nl-NL" sz="1400" dirty="0" smtClean="0">
                <a:solidFill>
                  <a:srgbClr val="FF0000"/>
                </a:solidFill>
              </a:rPr>
              <a:t>1960 </a:t>
            </a:r>
            <a:r>
              <a:rPr lang="nl-NL" sz="1400" dirty="0" smtClean="0"/>
              <a:t>Maastricht</a:t>
            </a:r>
            <a:r>
              <a:rPr lang="nl-NL" sz="1400" dirty="0"/>
              <a:t>,</a:t>
            </a:r>
            <a:r>
              <a:rPr lang="nl-NL" sz="1400" dirty="0" smtClean="0"/>
              <a:t> Vrijthof</a:t>
            </a:r>
            <a:br>
              <a:rPr lang="nl-NL" sz="1400" dirty="0" smtClean="0"/>
            </a:br>
            <a:r>
              <a:rPr lang="nl-NL" sz="1400" dirty="0" smtClean="0"/>
              <a:t>Zo </a:t>
            </a:r>
            <a:r>
              <a:rPr lang="nl-NL" sz="1400" dirty="0"/>
              <a:t>te zien gaat er nogal wat (fiets)verkeer rechtdoor naar  de Grote Staat!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823" y="1371600"/>
            <a:ext cx="8283749" cy="530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00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1313824" y="475343"/>
            <a:ext cx="72172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solidFill>
                  <a:srgbClr val="FF0000"/>
                </a:solidFill>
              </a:rPr>
              <a:t>1960</a:t>
            </a:r>
            <a:r>
              <a:rPr lang="nl-NL" sz="1400" dirty="0" smtClean="0"/>
              <a:t> Maastricht, </a:t>
            </a:r>
            <a:r>
              <a:rPr lang="nl-NL" sz="1400" dirty="0"/>
              <a:t>Wilhelminabrug </a:t>
            </a:r>
            <a:endParaRPr lang="nl-NL" sz="1400" dirty="0" smtClean="0"/>
          </a:p>
          <a:p>
            <a:r>
              <a:rPr lang="nl-NL" sz="1400" dirty="0"/>
              <a:t>M</a:t>
            </a:r>
            <a:r>
              <a:rPr lang="nl-NL" sz="1400" dirty="0" smtClean="0"/>
              <a:t>et </a:t>
            </a:r>
            <a:r>
              <a:rPr lang="nl-NL" sz="1400" dirty="0"/>
              <a:t>een </a:t>
            </a:r>
            <a:r>
              <a:rPr lang="nl-NL" sz="1400" dirty="0" smtClean="0"/>
              <a:t>lange </a:t>
            </a:r>
            <a:r>
              <a:rPr lang="nl-NL" sz="1400" dirty="0"/>
              <a:t>rij wachtende auto’s om op de markt te parkeren. De fiets was toen ook al niet filegevoelig!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824" y="1341437"/>
            <a:ext cx="7463464" cy="531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97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1313824" y="602343"/>
            <a:ext cx="72172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solidFill>
                  <a:srgbClr val="FF0000"/>
                </a:solidFill>
              </a:rPr>
              <a:t>1961</a:t>
            </a:r>
            <a:r>
              <a:rPr lang="nl-NL" sz="1400" dirty="0" smtClean="0"/>
              <a:t> Maastricht, </a:t>
            </a:r>
            <a:r>
              <a:rPr lang="nl-NL" sz="1400" dirty="0"/>
              <a:t>Grote Staat!!!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824" y="1028701"/>
            <a:ext cx="8164227" cy="5641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67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1536700" y="543806"/>
            <a:ext cx="7217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solidFill>
                  <a:srgbClr val="FF0000"/>
                </a:solidFill>
              </a:rPr>
              <a:t>1970</a:t>
            </a:r>
            <a:r>
              <a:rPr lang="nl-NL" sz="1400" dirty="0" smtClean="0"/>
              <a:t> Maastricht, Akerstraat bocht </a:t>
            </a:r>
            <a:r>
              <a:rPr lang="nl-NL" sz="1400" dirty="0"/>
              <a:t>Wilhelminasingel </a:t>
            </a:r>
            <a:endParaRPr lang="nl-NL" sz="1400" dirty="0" smtClean="0"/>
          </a:p>
          <a:p>
            <a:r>
              <a:rPr lang="nl-NL" sz="1400" dirty="0" smtClean="0"/>
              <a:t>Met </a:t>
            </a:r>
            <a:r>
              <a:rPr lang="nl-NL" sz="1400" dirty="0"/>
              <a:t>inrit naar de </a:t>
            </a:r>
            <a:r>
              <a:rPr lang="nl-NL" sz="1400" dirty="0" smtClean="0"/>
              <a:t>tunnel</a:t>
            </a:r>
            <a:endParaRPr lang="nl-NL" sz="1400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700" y="1067026"/>
            <a:ext cx="8548687" cy="558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09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412124" y="703532"/>
            <a:ext cx="3169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FF0000"/>
                </a:solidFill>
              </a:rPr>
              <a:t>Ca. </a:t>
            </a:r>
            <a:r>
              <a:rPr lang="nl-NL" sz="1400" dirty="0" smtClean="0">
                <a:solidFill>
                  <a:srgbClr val="FF0000"/>
                </a:solidFill>
              </a:rPr>
              <a:t>1975 </a:t>
            </a:r>
            <a:r>
              <a:rPr lang="nl-NL" sz="1400" dirty="0"/>
              <a:t>Maastricht. </a:t>
            </a:r>
            <a:r>
              <a:rPr lang="nl-NL" sz="1400" dirty="0" err="1" smtClean="0"/>
              <a:t>Stationstraat</a:t>
            </a:r>
            <a:endParaRPr lang="nl-NL" sz="1400" dirty="0" smtClean="0"/>
          </a:p>
          <a:p>
            <a:r>
              <a:rPr lang="nl-NL" sz="1400" dirty="0" smtClean="0"/>
              <a:t>Hier </a:t>
            </a:r>
            <a:r>
              <a:rPr lang="nl-NL" sz="1400" dirty="0"/>
              <a:t>dienden vooral de bomen als </a:t>
            </a:r>
            <a:endParaRPr lang="nl-NL" sz="1400" dirty="0" smtClean="0"/>
          </a:p>
          <a:p>
            <a:r>
              <a:rPr lang="nl-NL" sz="1400" dirty="0" smtClean="0"/>
              <a:t>fietsenrek</a:t>
            </a:r>
            <a:r>
              <a:rPr lang="nl-NL" sz="1400" dirty="0"/>
              <a:t>!!!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900" y="703532"/>
            <a:ext cx="6618287" cy="591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90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2209800" y="817832"/>
            <a:ext cx="360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solidFill>
                  <a:srgbClr val="FF0000"/>
                </a:solidFill>
              </a:rPr>
              <a:t>1980</a:t>
            </a:r>
            <a:r>
              <a:rPr lang="nl-NL" sz="1400" dirty="0" smtClean="0"/>
              <a:t> Maastricht, </a:t>
            </a:r>
            <a:r>
              <a:rPr lang="nl-NL" sz="1400" dirty="0"/>
              <a:t>Station </a:t>
            </a:r>
            <a:endParaRPr lang="nl-NL" sz="1400" dirty="0" smtClean="0"/>
          </a:p>
          <a:p>
            <a:r>
              <a:rPr lang="nl-NL" sz="1400" dirty="0" smtClean="0"/>
              <a:t>Fietsenstalling</a:t>
            </a:r>
            <a:r>
              <a:rPr lang="nl-NL" sz="1400" dirty="0"/>
              <a:t>. Nu nog netjes gestald.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442196"/>
            <a:ext cx="7708900" cy="513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87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1992326" y="533400"/>
            <a:ext cx="7646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solidFill>
                  <a:srgbClr val="FF0000"/>
                </a:solidFill>
              </a:rPr>
              <a:t>Ca. 2005</a:t>
            </a:r>
            <a:r>
              <a:rPr lang="nl-NL" sz="1400" dirty="0" smtClean="0"/>
              <a:t> Maastricht, Station</a:t>
            </a:r>
            <a:br>
              <a:rPr lang="nl-NL" sz="1400" dirty="0" smtClean="0"/>
            </a:br>
            <a:r>
              <a:rPr lang="nl-NL" sz="1400" dirty="0" smtClean="0"/>
              <a:t>Twintig jaar </a:t>
            </a:r>
            <a:r>
              <a:rPr lang="nl-NL" sz="1400" dirty="0"/>
              <a:t>later ontstaat er een ander beeld van de  “gestalde” fietsen bij het station.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326" y="1155700"/>
            <a:ext cx="8096202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19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1992326" y="480536"/>
            <a:ext cx="58547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solidFill>
                  <a:srgbClr val="FF0000"/>
                </a:solidFill>
              </a:rPr>
              <a:t>2010</a:t>
            </a:r>
            <a:r>
              <a:rPr lang="nl-NL" sz="1400" dirty="0" smtClean="0"/>
              <a:t> Maastricht, </a:t>
            </a:r>
            <a:r>
              <a:rPr lang="nl-NL" sz="1400" dirty="0"/>
              <a:t>Maastrichter Brugstraat / Sint Servaasbrug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326" y="952500"/>
            <a:ext cx="8111538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87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1827658" y="582136"/>
            <a:ext cx="58547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solidFill>
                  <a:srgbClr val="FF0000"/>
                </a:solidFill>
              </a:rPr>
              <a:t>2012</a:t>
            </a:r>
            <a:r>
              <a:rPr lang="nl-NL" sz="1400" dirty="0" smtClean="0"/>
              <a:t> Maastricht, </a:t>
            </a:r>
            <a:r>
              <a:rPr lang="nl-NL" sz="1400" dirty="0" err="1" smtClean="0"/>
              <a:t>Kesselskade</a:t>
            </a:r>
            <a:endParaRPr lang="nl-NL" sz="1400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658" y="1117600"/>
            <a:ext cx="8152824" cy="5575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02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/>
        </p:nvSpPr>
        <p:spPr>
          <a:xfrm>
            <a:off x="1438721" y="262407"/>
            <a:ext cx="34299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solidFill>
                  <a:srgbClr val="FF0000"/>
                </a:solidFill>
              </a:rPr>
              <a:t>1909</a:t>
            </a:r>
            <a:r>
              <a:rPr lang="nl-NL" sz="1400" dirty="0" smtClean="0"/>
              <a:t>  </a:t>
            </a:r>
            <a:r>
              <a:rPr lang="nl-NL" sz="1400" dirty="0"/>
              <a:t>Maastricht</a:t>
            </a:r>
            <a:br>
              <a:rPr lang="nl-NL" sz="1400" dirty="0"/>
            </a:br>
            <a:r>
              <a:rPr lang="nl-NL" sz="1400" dirty="0"/>
              <a:t>De fiets komt steeds uitdrukkelijker in het alledaagse straatbeeld voor.</a:t>
            </a:r>
          </a:p>
          <a:p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630" y="262407"/>
            <a:ext cx="5597984" cy="653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1827658" y="419100"/>
            <a:ext cx="7431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solidFill>
                  <a:srgbClr val="FF0000"/>
                </a:solidFill>
              </a:rPr>
              <a:t>2014</a:t>
            </a:r>
            <a:r>
              <a:rPr lang="nl-NL" sz="1400" dirty="0" smtClean="0"/>
              <a:t> Maastricht, Station</a:t>
            </a:r>
            <a:br>
              <a:rPr lang="nl-NL" sz="1400" dirty="0" smtClean="0"/>
            </a:br>
            <a:r>
              <a:rPr lang="nl-NL" sz="1400" dirty="0" smtClean="0"/>
              <a:t>Fietsenstalling </a:t>
            </a:r>
            <a:r>
              <a:rPr lang="nl-NL" sz="1400" dirty="0"/>
              <a:t>bij het station (inmiddels ook te klein). Straks ook onder de grond?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658" y="1130301"/>
            <a:ext cx="8110356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21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1922203" y="609600"/>
            <a:ext cx="7431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solidFill>
                  <a:srgbClr val="FF0000"/>
                </a:solidFill>
              </a:rPr>
              <a:t>2014</a:t>
            </a:r>
            <a:r>
              <a:rPr lang="nl-NL" sz="1400" dirty="0" smtClean="0"/>
              <a:t> Maastricht</a:t>
            </a:r>
            <a:r>
              <a:rPr lang="nl-NL" sz="1400" dirty="0"/>
              <a:t>,</a:t>
            </a:r>
            <a:r>
              <a:rPr lang="nl-NL" sz="1400" dirty="0" smtClean="0"/>
              <a:t> Vrijthof</a:t>
            </a:r>
            <a:br>
              <a:rPr lang="nl-NL" sz="1400" dirty="0" smtClean="0"/>
            </a:br>
            <a:r>
              <a:rPr lang="nl-NL" sz="1400" dirty="0" smtClean="0"/>
              <a:t>Fietsenstalling bovengronds</a:t>
            </a:r>
            <a:endParaRPr lang="nl-NL" sz="1400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203" y="1397000"/>
            <a:ext cx="8134317" cy="52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88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1922203" y="609600"/>
            <a:ext cx="7431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solidFill>
                  <a:srgbClr val="FF0000"/>
                </a:solidFill>
              </a:rPr>
              <a:t>2014</a:t>
            </a:r>
            <a:r>
              <a:rPr lang="nl-NL" sz="1400" dirty="0" smtClean="0"/>
              <a:t> Maastricht</a:t>
            </a:r>
            <a:r>
              <a:rPr lang="nl-NL" sz="1400" dirty="0"/>
              <a:t>,</a:t>
            </a:r>
            <a:r>
              <a:rPr lang="nl-NL" sz="1400" dirty="0" smtClean="0"/>
              <a:t> Vrijthof</a:t>
            </a:r>
            <a:br>
              <a:rPr lang="nl-NL" sz="1400" dirty="0" smtClean="0"/>
            </a:br>
            <a:r>
              <a:rPr lang="nl-NL" sz="1400" dirty="0" smtClean="0"/>
              <a:t>Fietsenstalling ondergronds</a:t>
            </a:r>
            <a:endParaRPr lang="nl-NL" sz="1400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203" y="1524000"/>
            <a:ext cx="7561362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80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2060481" y="679513"/>
            <a:ext cx="6080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solidFill>
                  <a:srgbClr val="FF0000"/>
                </a:solidFill>
              </a:rPr>
              <a:t>1911</a:t>
            </a:r>
            <a:r>
              <a:rPr lang="nl-NL" sz="1400" dirty="0" smtClean="0"/>
              <a:t> Eijsden, Stationsplein</a:t>
            </a:r>
            <a:br>
              <a:rPr lang="nl-NL" sz="1400" dirty="0" smtClean="0"/>
            </a:br>
            <a:r>
              <a:rPr lang="nl-NL" sz="1400" dirty="0" smtClean="0"/>
              <a:t>Op </a:t>
            </a:r>
            <a:r>
              <a:rPr lang="nl-NL" sz="1400" dirty="0"/>
              <a:t>de achtergrond vormen de fietsers een (bewuste</a:t>
            </a:r>
            <a:r>
              <a:rPr lang="nl-NL" sz="1400" dirty="0" smtClean="0"/>
              <a:t>?) decoratie.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481" y="1276532"/>
            <a:ext cx="8765362" cy="5365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55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1818296" y="457203"/>
            <a:ext cx="540407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solidFill>
                  <a:srgbClr val="FF0000"/>
                </a:solidFill>
              </a:rPr>
              <a:t>1928</a:t>
            </a:r>
            <a:r>
              <a:rPr lang="nl-NL" sz="1400" dirty="0" smtClean="0"/>
              <a:t> Maastricht</a:t>
            </a:r>
            <a:br>
              <a:rPr lang="nl-NL" sz="1400" dirty="0" smtClean="0"/>
            </a:br>
            <a:r>
              <a:rPr lang="nl-NL" sz="1400" dirty="0" smtClean="0"/>
              <a:t>Opening </a:t>
            </a:r>
            <a:r>
              <a:rPr lang="nl-NL" sz="1400" dirty="0"/>
              <a:t>busstation voor streekvervoer voor het station.</a:t>
            </a:r>
          </a:p>
          <a:p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296" y="1092322"/>
            <a:ext cx="8351455" cy="550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6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1078503" y="330081"/>
            <a:ext cx="540407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solidFill>
                  <a:srgbClr val="FF0000"/>
                </a:solidFill>
              </a:rPr>
              <a:t>1935</a:t>
            </a:r>
            <a:r>
              <a:rPr lang="nl-NL" sz="1400" dirty="0" smtClean="0"/>
              <a:t>  Maastricht, Stationsstraat</a:t>
            </a:r>
            <a:br>
              <a:rPr lang="nl-NL" sz="1400" dirty="0" smtClean="0"/>
            </a:br>
            <a:r>
              <a:rPr lang="nl-NL" sz="1400" dirty="0" smtClean="0"/>
              <a:t>De </a:t>
            </a:r>
            <a:r>
              <a:rPr lang="nl-NL" sz="1400" dirty="0"/>
              <a:t>fiets heeft de straat nog bijna helemaal voor zich alleen.</a:t>
            </a:r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03" y="977900"/>
            <a:ext cx="9064941" cy="565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11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1944956" y="466271"/>
            <a:ext cx="54284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solidFill>
                  <a:srgbClr val="FF0000"/>
                </a:solidFill>
              </a:rPr>
              <a:t>1940-1945 </a:t>
            </a:r>
            <a:r>
              <a:rPr lang="nl-NL" sz="1400" dirty="0" smtClean="0"/>
              <a:t> Maastricht, Vrijthof  </a:t>
            </a:r>
          </a:p>
          <a:p>
            <a:r>
              <a:rPr lang="nl-NL" sz="1400" dirty="0" smtClean="0"/>
              <a:t>Tijdens </a:t>
            </a:r>
            <a:r>
              <a:rPr lang="nl-NL" sz="1400" dirty="0"/>
              <a:t>de bezetting. Deze fietsen waren blijkbaar  nog  niet ingevorderd.</a:t>
            </a:r>
          </a:p>
          <a:p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956" y="1342234"/>
            <a:ext cx="7909563" cy="525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99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1944956" y="896363"/>
            <a:ext cx="542849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solidFill>
                  <a:srgbClr val="FF0000"/>
                </a:solidFill>
              </a:rPr>
              <a:t>1940-1945 </a:t>
            </a:r>
            <a:r>
              <a:rPr lang="nl-NL" sz="1400" dirty="0" smtClean="0"/>
              <a:t>Maastricht, </a:t>
            </a:r>
            <a:r>
              <a:rPr lang="nl-NL" sz="1400" dirty="0"/>
              <a:t>Wilhelminabrug </a:t>
            </a:r>
            <a:r>
              <a:rPr lang="nl-NL" sz="1400" dirty="0" smtClean="0"/>
              <a:t/>
            </a:r>
            <a:br>
              <a:rPr lang="nl-NL" sz="1400" dirty="0" smtClean="0"/>
            </a:br>
            <a:r>
              <a:rPr lang="nl-NL" sz="1400" dirty="0" smtClean="0"/>
              <a:t>Tijdens </a:t>
            </a:r>
            <a:r>
              <a:rPr lang="nl-NL" sz="1400" dirty="0"/>
              <a:t>de </a:t>
            </a:r>
            <a:r>
              <a:rPr lang="nl-NL" sz="1400" dirty="0" smtClean="0"/>
              <a:t>bezetting</a:t>
            </a:r>
            <a:endParaRPr lang="nl-NL" sz="1400" dirty="0"/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956" y="1506082"/>
            <a:ext cx="7945169" cy="5059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10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2122715" y="553177"/>
            <a:ext cx="72861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solidFill>
                  <a:srgbClr val="FF0000"/>
                </a:solidFill>
              </a:rPr>
              <a:t>1940-1944</a:t>
            </a:r>
            <a:r>
              <a:rPr lang="nl-NL" sz="1400" dirty="0" smtClean="0"/>
              <a:t> Maastricht, Markt </a:t>
            </a:r>
          </a:p>
          <a:p>
            <a:r>
              <a:rPr lang="nl-NL" sz="1400" dirty="0" smtClean="0"/>
              <a:t>Tijdens </a:t>
            </a:r>
            <a:r>
              <a:rPr lang="nl-NL" sz="1400" dirty="0"/>
              <a:t>bezetting. Het lijkt er op dat dit de fietsen waren die door de Duitsers ingevorderd werden.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715" y="1385206"/>
            <a:ext cx="8180614" cy="524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10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-directiekamer">
  <a:themeElements>
    <a:clrScheme name="Ion Boardroom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133</TotalTime>
  <Words>236</Words>
  <Application>Microsoft Office PowerPoint</Application>
  <PresentationFormat>Breedbeeld</PresentationFormat>
  <Paragraphs>44</Paragraphs>
  <Slides>32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32</vt:i4>
      </vt:variant>
    </vt:vector>
  </HeadingPairs>
  <TitlesOfParts>
    <vt:vector size="36" baseType="lpstr">
      <vt:lpstr>Arial</vt:lpstr>
      <vt:lpstr>Century Gothic</vt:lpstr>
      <vt:lpstr>Wingdings 3</vt:lpstr>
      <vt:lpstr>Ion-directiekamer</vt:lpstr>
      <vt:lpstr>De fiets en het jaar van de mobiliteit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fiets en het jaar van de mobiliteit</dc:title>
  <dc:creator>Wim Heijnen</dc:creator>
  <cp:lastModifiedBy>Wim Heijnen</cp:lastModifiedBy>
  <cp:revision>16</cp:revision>
  <dcterms:created xsi:type="dcterms:W3CDTF">2014-06-25T10:49:30Z</dcterms:created>
  <dcterms:modified xsi:type="dcterms:W3CDTF">2014-06-25T13:03:18Z</dcterms:modified>
</cp:coreProperties>
</file>